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9" r:id="rId21"/>
    <p:sldId id="275" r:id="rId22"/>
    <p:sldId id="276" r:id="rId23"/>
    <p:sldId id="277" r:id="rId24"/>
    <p:sldId id="278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B826B-EE26-4C10-9F36-C3939A256974}" type="datetimeFigureOut">
              <a:rPr lang="en-US" smtClean="0"/>
              <a:pPr/>
              <a:t>6/17/2008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F60EC-60D9-4374-A743-972A10CFA96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F60EC-60D9-4374-A743-972A10CFA967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340CE06-344F-45B4-B6F6-C8943D494ECB}" type="datetimeFigureOut">
              <a:rPr lang="en-US" smtClean="0"/>
              <a:pPr/>
              <a:t>6/17/2008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32F1E86-EAE5-45BB-96BB-C0BD1DEE50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CE06-344F-45B4-B6F6-C8943D494ECB}" type="datetimeFigureOut">
              <a:rPr lang="en-US" smtClean="0"/>
              <a:pPr/>
              <a:t>6/17/2008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E86-EAE5-45BB-96BB-C0BD1DEE50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CE06-344F-45B4-B6F6-C8943D494ECB}" type="datetimeFigureOut">
              <a:rPr lang="en-US" smtClean="0"/>
              <a:pPr/>
              <a:t>6/17/2008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E86-EAE5-45BB-96BB-C0BD1DEE50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CE06-344F-45B4-B6F6-C8943D494ECB}" type="datetimeFigureOut">
              <a:rPr lang="en-US" smtClean="0"/>
              <a:pPr/>
              <a:t>6/17/2008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E86-EAE5-45BB-96BB-C0BD1DEE50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340CE06-344F-45B4-B6F6-C8943D494ECB}" type="datetimeFigureOut">
              <a:rPr lang="en-US" smtClean="0"/>
              <a:pPr/>
              <a:t>6/17/2008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32F1E86-EAE5-45BB-96BB-C0BD1DEE50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CE06-344F-45B4-B6F6-C8943D494ECB}" type="datetimeFigureOut">
              <a:rPr lang="en-US" smtClean="0"/>
              <a:pPr/>
              <a:t>6/17/2008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E86-EAE5-45BB-96BB-C0BD1DEE50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CE06-344F-45B4-B6F6-C8943D494ECB}" type="datetimeFigureOut">
              <a:rPr lang="en-US" smtClean="0"/>
              <a:pPr/>
              <a:t>6/17/2008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E86-EAE5-45BB-96BB-C0BD1DEE50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CE06-344F-45B4-B6F6-C8943D494ECB}" type="datetimeFigureOut">
              <a:rPr lang="en-US" smtClean="0"/>
              <a:pPr/>
              <a:t>6/17/2008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E86-EAE5-45BB-96BB-C0BD1DEE50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CE06-344F-45B4-B6F6-C8943D494ECB}" type="datetimeFigureOut">
              <a:rPr lang="en-US" smtClean="0"/>
              <a:pPr/>
              <a:t>6/17/2008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E86-EAE5-45BB-96BB-C0BD1DEE50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CE06-344F-45B4-B6F6-C8943D494ECB}" type="datetimeFigureOut">
              <a:rPr lang="en-US" smtClean="0"/>
              <a:pPr/>
              <a:t>6/17/2008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E86-EAE5-45BB-96BB-C0BD1DEE50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CE06-344F-45B4-B6F6-C8943D494ECB}" type="datetimeFigureOut">
              <a:rPr lang="en-US" smtClean="0"/>
              <a:pPr/>
              <a:t>6/17/2008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1E86-EAE5-45BB-96BB-C0BD1DEE50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40CE06-344F-45B4-B6F6-C8943D494ECB}" type="datetimeFigureOut">
              <a:rPr lang="en-US" smtClean="0"/>
              <a:pPr/>
              <a:t>6/17/2008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2F1E86-EAE5-45BB-96BB-C0BD1DEE50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ies.universityofcalifornia.edu/cdc/valuebasedprices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pyright.cornell.edu/policy/Copyright_Guidelines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iso.org/workshops/ser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sg.org/sites/uksg.org/files/jill_emery_rick_anderson.pp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Publishers, Libraries and the Licensing </a:t>
            </a:r>
            <a:br>
              <a:rPr lang="en-GB" sz="3600" dirty="0" smtClean="0"/>
            </a:br>
            <a:r>
              <a:rPr lang="en-GB" sz="3600" dirty="0" smtClean="0"/>
              <a:t>of </a:t>
            </a:r>
            <a:r>
              <a:rPr lang="en-GB" sz="3600" dirty="0" err="1" smtClean="0"/>
              <a:t>eJournals</a:t>
            </a:r>
            <a:r>
              <a:rPr lang="en-GB" sz="3600" dirty="0" smtClean="0"/>
              <a:t> and eBooks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Steven Hall, Pratt-SILS Summer School on E-Publishing, UCL, 19 June 2008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Two notional (and simplified) journal income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Publisher income without a Big Deal</a:t>
            </a:r>
          </a:p>
          <a:p>
            <a:pPr lvl="1"/>
            <a:r>
              <a:rPr lang="en-GB" dirty="0" smtClean="0"/>
              <a:t>$400M of journal income, of which $300M institutional</a:t>
            </a:r>
          </a:p>
          <a:p>
            <a:pPr lvl="1"/>
            <a:r>
              <a:rPr lang="en-GB" dirty="0" smtClean="0"/>
              <a:t>Renewal rate of 95%; annual price increase of 8%</a:t>
            </a:r>
          </a:p>
          <a:p>
            <a:pPr lvl="1"/>
            <a:r>
              <a:rPr lang="en-GB" dirty="0" smtClean="0"/>
              <a:t>$300M renews as $307.80M</a:t>
            </a:r>
          </a:p>
          <a:p>
            <a:r>
              <a:rPr lang="en-GB" dirty="0" smtClean="0"/>
              <a:t>Publisher income with a Big Deal</a:t>
            </a:r>
          </a:p>
          <a:p>
            <a:pPr lvl="1"/>
            <a:r>
              <a:rPr lang="en-GB" dirty="0" smtClean="0"/>
              <a:t>$400M of journal income, of which $300M institutional</a:t>
            </a:r>
          </a:p>
          <a:p>
            <a:pPr lvl="1"/>
            <a:r>
              <a:rPr lang="en-GB" dirty="0" smtClean="0"/>
              <a:t>$150M under Big Deals, $150M unprotected</a:t>
            </a:r>
          </a:p>
          <a:p>
            <a:pPr lvl="1"/>
            <a:r>
              <a:rPr lang="en-GB" dirty="0" smtClean="0"/>
              <a:t>Renewal rate of 95% on unprotected and 99% on Big Deals</a:t>
            </a:r>
          </a:p>
          <a:p>
            <a:pPr lvl="1"/>
            <a:r>
              <a:rPr lang="en-GB" dirty="0" smtClean="0"/>
              <a:t>Annual price increase of 8% on unprotected and 5% on Big Deals</a:t>
            </a:r>
          </a:p>
          <a:p>
            <a:pPr lvl="1"/>
            <a:r>
              <a:rPr lang="en-GB" dirty="0" smtClean="0"/>
              <a:t>$300M renews as $309.83M</a:t>
            </a:r>
          </a:p>
          <a:p>
            <a:pPr lvl="1"/>
            <a:r>
              <a:rPr lang="en-GB" dirty="0" smtClean="0"/>
              <a:t>Plus income from additional licence fees, say $15-30M</a:t>
            </a:r>
          </a:p>
          <a:p>
            <a:pPr lvl="1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libraries take up the Big Deal?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Why do libraries...</a:t>
            </a:r>
          </a:p>
          <a:p>
            <a:pPr lvl="1"/>
            <a:r>
              <a:rPr lang="en-GB" dirty="0" smtClean="0"/>
              <a:t>Commit to multi-year licensing agreements?</a:t>
            </a:r>
          </a:p>
          <a:p>
            <a:pPr lvl="1"/>
            <a:r>
              <a:rPr lang="en-GB" dirty="0" smtClean="0"/>
              <a:t>Agree to annual price increases above the rate of inflation?</a:t>
            </a:r>
          </a:p>
          <a:p>
            <a:pPr lvl="1"/>
            <a:r>
              <a:rPr lang="en-GB" dirty="0" smtClean="0"/>
              <a:t>Accept terms and conditions which prevent them cancelling low-use journal subscriptions?</a:t>
            </a:r>
          </a:p>
          <a:p>
            <a:pPr lvl="1"/>
            <a:r>
              <a:rPr lang="en-GB" dirty="0" smtClean="0"/>
              <a:t>Reduce their flexibility?</a:t>
            </a:r>
          </a:p>
          <a:p>
            <a:pPr lvl="1"/>
            <a:r>
              <a:rPr lang="en-GB" dirty="0" smtClean="0"/>
              <a:t>Pay even more to license packages of journals to which they have never subscribed?</a:t>
            </a:r>
          </a:p>
          <a:p>
            <a:pPr lvl="1"/>
            <a:r>
              <a:rPr lang="en-GB" dirty="0" smtClean="0"/>
              <a:t>Transfer spending from books to journals?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 do libraries take up the Big Deal?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Stability and predictability of expenditure</a:t>
            </a:r>
          </a:p>
          <a:p>
            <a:r>
              <a:rPr lang="en-GB" dirty="0" smtClean="0"/>
              <a:t>Lower annual price increases on core journal subscriptions</a:t>
            </a:r>
          </a:p>
          <a:p>
            <a:r>
              <a:rPr lang="en-GB" dirty="0" smtClean="0"/>
              <a:t>Low-price access to many more journals</a:t>
            </a:r>
          </a:p>
          <a:p>
            <a:r>
              <a:rPr lang="en-GB" dirty="0" smtClean="0"/>
              <a:t>Greatly increased usage of journal collections</a:t>
            </a:r>
          </a:p>
          <a:p>
            <a:pPr lvl="1"/>
            <a:r>
              <a:rPr lang="en-GB" dirty="0" smtClean="0"/>
              <a:t>Lower cost per download</a:t>
            </a:r>
          </a:p>
          <a:p>
            <a:r>
              <a:rPr lang="en-GB" dirty="0" smtClean="0"/>
              <a:t>Demand from faculty and students for access to more journal literature</a:t>
            </a:r>
          </a:p>
          <a:p>
            <a:r>
              <a:rPr lang="en-GB" dirty="0" smtClean="0"/>
              <a:t>Support for interdisciplinary research</a:t>
            </a:r>
          </a:p>
          <a:p>
            <a:r>
              <a:rPr lang="en-GB" dirty="0" smtClean="0"/>
              <a:t>Lower ILL costs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ARL Statistics 2005-2006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type="pic" idx="1"/>
          </p:nvPr>
        </p:nvGraphicFramePr>
        <p:xfrm>
          <a:off x="457200" y="1905000"/>
          <a:ext cx="8229658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850"/>
                <a:gridCol w="1588180"/>
                <a:gridCol w="1693183"/>
                <a:gridCol w="1246918"/>
                <a:gridCol w="1122226"/>
                <a:gridCol w="1496301"/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Year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Total Expenditure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Serials Expenditure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Serials Purchased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Unit Cost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Proportion of Total Expenditure</a:t>
                      </a:r>
                      <a:endParaRPr lang="en-GB" dirty="0"/>
                    </a:p>
                  </a:txBody>
                  <a:tcPr marL="92403" marR="9240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1986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$8,361,092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$1,496,775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15,775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$89.81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17.90%</a:t>
                      </a:r>
                      <a:endParaRPr lang="en-GB" dirty="0"/>
                    </a:p>
                  </a:txBody>
                  <a:tcPr marL="92403" marR="92403"/>
                </a:tc>
              </a:tr>
              <a:tr h="21495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2403" marR="9240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1996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$13,870,378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$3,389,118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14,723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$223.98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24.43%</a:t>
                      </a:r>
                      <a:endParaRPr lang="en-GB" dirty="0"/>
                    </a:p>
                  </a:txBody>
                  <a:tcPr marL="92403" marR="92403"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2403" marR="9240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2006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$21,694,210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$6,307,292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23,849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$251.38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29.07%</a:t>
                      </a:r>
                      <a:endParaRPr lang="en-GB" dirty="0"/>
                    </a:p>
                  </a:txBody>
                  <a:tcPr marL="92403" marR="92403"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2403" marR="92403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Median Values for Time-Series Trends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UK Library Statistics.  2007 Update.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type="pic" idx="1"/>
          </p:nvPr>
        </p:nvGraphicFramePr>
        <p:xfrm>
          <a:off x="428596" y="2357430"/>
          <a:ext cx="8229658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850"/>
                <a:gridCol w="1588180"/>
                <a:gridCol w="1693183"/>
                <a:gridCol w="1246918"/>
                <a:gridCol w="1122226"/>
                <a:gridCol w="1496301"/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Year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Total </a:t>
                      </a:r>
                    </a:p>
                    <a:p>
                      <a:r>
                        <a:rPr lang="en-GB" dirty="0" smtClean="0"/>
                        <a:t>Acquisitions Expenditure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Serials Expenditure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Serials Purchased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Unit Cost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Proportion of Total  Acquisitions Expenditure</a:t>
                      </a:r>
                      <a:endParaRPr lang="en-GB" dirty="0"/>
                    </a:p>
                  </a:txBody>
                  <a:tcPr marL="92403" marR="9240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1995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£101,085,000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£54,011,000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533,000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£101.33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53.43%</a:t>
                      </a:r>
                      <a:endParaRPr lang="en-GB" dirty="0"/>
                    </a:p>
                  </a:txBody>
                  <a:tcPr marL="92403" marR="92403"/>
                </a:tc>
              </a:tr>
              <a:tr h="21495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2403" marR="9240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2005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£173,821,000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£96,101,000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1,200,000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£80.08</a:t>
                      </a:r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55.28%</a:t>
                      </a:r>
                      <a:endParaRPr lang="en-GB" dirty="0"/>
                    </a:p>
                  </a:txBody>
                  <a:tcPr marL="92403" marR="92403"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2403" marR="92403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2403" marR="92403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00034" y="1357298"/>
            <a:ext cx="8229600" cy="785818"/>
          </a:xfrm>
        </p:spPr>
        <p:txBody>
          <a:bodyPr>
            <a:noAutofit/>
          </a:bodyPr>
          <a:lstStyle/>
          <a:p>
            <a:r>
              <a:rPr lang="en-GB" sz="2400" dirty="0" smtClean="0"/>
              <a:t>University Library Spending on Books, Journals and Electronic Resources.  2007 Update.  Publishers Association, May 2007.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Does the Big Deal offer good value to libraries?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Librarians have to make this judgement, but...</a:t>
            </a:r>
          </a:p>
          <a:p>
            <a:pPr lvl="1"/>
            <a:r>
              <a:rPr lang="en-GB" dirty="0" smtClean="0"/>
              <a:t>Huge take-up across the world suggests that most librarians believe it offers good value</a:t>
            </a:r>
          </a:p>
          <a:p>
            <a:pPr lvl="1"/>
            <a:r>
              <a:rPr lang="en-GB" dirty="0" smtClean="0"/>
              <a:t>Librarians are willing to trade some flexibility in their purchasing for lower price increases and access to more content</a:t>
            </a:r>
          </a:p>
          <a:p>
            <a:pPr lvl="1"/>
            <a:r>
              <a:rPr lang="en-GB" dirty="0" smtClean="0"/>
              <a:t>Small and medium libraries benefit significantly from greatly increased access to journal literature, at relatively low additional costs in the context of consortium agreements</a:t>
            </a:r>
          </a:p>
          <a:p>
            <a:pPr lvl="1"/>
            <a:r>
              <a:rPr lang="en-GB" dirty="0" smtClean="0"/>
              <a:t>There is good evidence that packages of additional journals are well used, driving down cost-per-use</a:t>
            </a:r>
          </a:p>
          <a:p>
            <a:pPr lvl="2"/>
            <a:r>
              <a:rPr lang="en-GB" dirty="0" smtClean="0"/>
              <a:t>Unpublished JISC study, publishers’ own research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Impacts on the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Stasis</a:t>
            </a:r>
          </a:p>
          <a:p>
            <a:pPr lvl="1"/>
            <a:r>
              <a:rPr lang="en-GB" dirty="0" smtClean="0"/>
              <a:t>Large part of library expenditure is tied up with a relatively small number of large publishers</a:t>
            </a:r>
          </a:p>
          <a:p>
            <a:pPr lvl="1"/>
            <a:r>
              <a:rPr lang="en-GB" dirty="0" smtClean="0"/>
              <a:t>Less flexibility in switching expenditure, especially to non-journal products, and to smaller publishers</a:t>
            </a:r>
          </a:p>
          <a:p>
            <a:r>
              <a:rPr lang="en-GB" dirty="0" smtClean="0"/>
              <a:t>Difficulty of launching new journals</a:t>
            </a:r>
          </a:p>
          <a:p>
            <a:r>
              <a:rPr lang="en-GB" dirty="0" smtClean="0"/>
              <a:t>Perceived ‘disempowerment’ of librarians</a:t>
            </a:r>
          </a:p>
          <a:p>
            <a:r>
              <a:rPr lang="en-GB" dirty="0" smtClean="0"/>
              <a:t>Possible impact on aggregators</a:t>
            </a:r>
          </a:p>
          <a:p>
            <a:pPr lvl="1"/>
            <a:r>
              <a:rPr lang="en-GB" dirty="0" smtClean="0"/>
              <a:t>Are aggregated journal databases still needed?</a:t>
            </a:r>
          </a:p>
          <a:p>
            <a:r>
              <a:rPr lang="en-GB" dirty="0" smtClean="0"/>
              <a:t>Lack of an exit strategy</a:t>
            </a:r>
          </a:p>
          <a:p>
            <a:pPr lvl="1"/>
            <a:r>
              <a:rPr lang="en-GB" dirty="0" smtClean="0"/>
              <a:t>What happens if a library wishes to withdraw from a Big Deal, after several years of capped price increases?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Longer-term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Continuing divergence between standard publisher price increases and library budget increases</a:t>
            </a:r>
          </a:p>
          <a:p>
            <a:pPr lvl="1"/>
            <a:r>
              <a:rPr lang="en-GB" dirty="0" smtClean="0"/>
              <a:t>Journal prices: 7-9%, driven by inflation and increased research output</a:t>
            </a:r>
          </a:p>
          <a:p>
            <a:pPr lvl="1"/>
            <a:r>
              <a:rPr lang="en-GB" dirty="0" smtClean="0"/>
              <a:t>Library budgets: 2-3%, and a decreasing proportion of university budgets</a:t>
            </a:r>
          </a:p>
          <a:p>
            <a:r>
              <a:rPr lang="en-GB" dirty="0" smtClean="0"/>
              <a:t>Transition to e-only</a:t>
            </a:r>
          </a:p>
          <a:p>
            <a:pPr lvl="1"/>
            <a:r>
              <a:rPr lang="en-GB" dirty="0" smtClean="0"/>
              <a:t>Will publishers save any costs and, if so, will they pass on any of the savings?</a:t>
            </a:r>
          </a:p>
          <a:p>
            <a:r>
              <a:rPr lang="en-GB" dirty="0" smtClean="0"/>
              <a:t>Open Access</a:t>
            </a:r>
          </a:p>
          <a:p>
            <a:pPr lvl="1"/>
            <a:r>
              <a:rPr lang="en-GB" dirty="0" smtClean="0"/>
              <a:t>Growth in funded OA; politics; </a:t>
            </a:r>
            <a:r>
              <a:rPr lang="en-GB" dirty="0" err="1" smtClean="0"/>
              <a:t>zealotry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UC way forward...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229600" cy="49377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b="1" dirty="0" smtClean="0"/>
              <a:t>The Promise of Value-based Journal Prices and Negotiation: </a:t>
            </a:r>
          </a:p>
          <a:p>
            <a:pPr>
              <a:buNone/>
            </a:pPr>
            <a:r>
              <a:rPr lang="en-GB" dirty="0" smtClean="0"/>
              <a:t>A UC Report and View Forward </a:t>
            </a:r>
          </a:p>
          <a:p>
            <a:pPr>
              <a:buNone/>
            </a:pPr>
            <a:r>
              <a:rPr lang="en-GB" dirty="0" smtClean="0"/>
              <a:t>University of California Libraries’ Collection Development Committee.</a:t>
            </a:r>
          </a:p>
          <a:p>
            <a:pPr>
              <a:buNone/>
            </a:pPr>
            <a:r>
              <a:rPr lang="en-GB" dirty="0" smtClean="0"/>
              <a:t>January 2007 </a:t>
            </a:r>
          </a:p>
          <a:p>
            <a:pPr>
              <a:buNone/>
            </a:pPr>
            <a:r>
              <a:rPr lang="en-GB" b="1" dirty="0" smtClean="0"/>
              <a:t>Abstract </a:t>
            </a:r>
          </a:p>
          <a:p>
            <a:pPr>
              <a:buNone/>
            </a:pPr>
            <a:r>
              <a:rPr lang="en-GB" dirty="0" smtClean="0"/>
              <a:t>In pursuit of their scholarly communication agenda, the University of</a:t>
            </a:r>
          </a:p>
          <a:p>
            <a:pPr>
              <a:buNone/>
            </a:pPr>
            <a:r>
              <a:rPr lang="en-GB" dirty="0" smtClean="0"/>
              <a:t>California ten-campus libraries have posited and tested the case that a</a:t>
            </a:r>
          </a:p>
          <a:p>
            <a:pPr>
              <a:buNone/>
            </a:pPr>
            <a:r>
              <a:rPr lang="en-GB" dirty="0" smtClean="0"/>
              <a:t>journal’s institutional price can and should be related to its value to the</a:t>
            </a:r>
          </a:p>
          <a:p>
            <a:pPr>
              <a:buNone/>
            </a:pPr>
            <a:r>
              <a:rPr lang="en-GB" dirty="0" smtClean="0"/>
              <a:t>academic enterprise. We developed and tested a set of metrics that comprise</a:t>
            </a:r>
          </a:p>
          <a:p>
            <a:pPr>
              <a:buNone/>
            </a:pPr>
            <a:r>
              <a:rPr lang="en-GB" dirty="0" smtClean="0"/>
              <a:t>“value-based pricing” of scholarly journals. The metrics are the measurable</a:t>
            </a:r>
          </a:p>
          <a:p>
            <a:pPr>
              <a:buNone/>
            </a:pPr>
            <a:r>
              <a:rPr lang="en-GB" dirty="0" smtClean="0"/>
              <a:t>impact of the journal, the transparent measures of production costs, the</a:t>
            </a:r>
          </a:p>
          <a:p>
            <a:pPr>
              <a:buNone/>
            </a:pPr>
            <a:r>
              <a:rPr lang="en-GB" dirty="0" smtClean="0"/>
              <a:t>institutionally-based contributions to the journal, such as editorial </a:t>
            </a:r>
            <a:r>
              <a:rPr lang="en-GB" dirty="0" err="1" smtClean="0"/>
              <a:t>labor</a:t>
            </a:r>
            <a:r>
              <a:rPr lang="en-GB" dirty="0" smtClean="0"/>
              <a:t>, and</a:t>
            </a:r>
          </a:p>
          <a:p>
            <a:pPr>
              <a:buNone/>
            </a:pPr>
            <a:r>
              <a:rPr lang="en-GB" dirty="0" smtClean="0"/>
              <a:t>the transaction efficiencies from </a:t>
            </a:r>
            <a:r>
              <a:rPr lang="en-GB" dirty="0" err="1" smtClean="0"/>
              <a:t>consortial</a:t>
            </a:r>
            <a:r>
              <a:rPr lang="en-GB" dirty="0" smtClean="0"/>
              <a:t> purchases. Initial </a:t>
            </a:r>
            <a:r>
              <a:rPr lang="en-GB" dirty="0" err="1" smtClean="0"/>
              <a:t>modeling</a:t>
            </a:r>
            <a:r>
              <a:rPr lang="en-GB" dirty="0" smtClean="0"/>
              <a:t> and</a:t>
            </a:r>
          </a:p>
          <a:p>
            <a:pPr>
              <a:buNone/>
            </a:pPr>
            <a:r>
              <a:rPr lang="en-GB" dirty="0" smtClean="0"/>
              <a:t>use of the approaches are promising, leading the libraries to employ and further</a:t>
            </a:r>
          </a:p>
          <a:p>
            <a:pPr>
              <a:buNone/>
            </a:pPr>
            <a:r>
              <a:rPr lang="en-GB" dirty="0" smtClean="0"/>
              <a:t>develop the approaches and share their work to date with the larger community.</a:t>
            </a:r>
            <a:endParaRPr lang="en-GB" b="1" dirty="0" smtClean="0"/>
          </a:p>
          <a:p>
            <a:pPr fontAlgn="t">
              <a:buNone/>
            </a:pPr>
            <a:r>
              <a:rPr lang="en-GB" b="1" dirty="0" smtClean="0">
                <a:hlinkClick r:id="rId3"/>
              </a:rPr>
              <a:t>http://libraries.universityofcalifornia.edu/cdc/valuebasedprices.pdf</a:t>
            </a:r>
            <a:endParaRPr lang="en-GB" b="1" dirty="0" smtClean="0"/>
          </a:p>
          <a:p>
            <a:pPr fontAlgn="t">
              <a:buNone/>
            </a:pPr>
            <a:endParaRPr lang="en-GB" b="1" dirty="0" smtClean="0"/>
          </a:p>
          <a:p>
            <a:pPr fontAlgn="t"/>
            <a:endParaRPr lang="en-GB" dirty="0" smtClean="0"/>
          </a:p>
          <a:p>
            <a:pPr fontAlgn="t"/>
            <a:endParaRPr lang="en-GB" dirty="0" smtClean="0"/>
          </a:p>
          <a:p>
            <a:pPr fontAlgn="t"/>
            <a:endParaRPr lang="en-GB" dirty="0" smtClean="0"/>
          </a:p>
          <a:p>
            <a:pPr fontAlgn="t"/>
            <a:endParaRPr lang="en-GB" dirty="0" smtClean="0"/>
          </a:p>
          <a:p>
            <a:pPr fontAlgn="t"/>
            <a:endParaRPr lang="en-GB" dirty="0" smtClean="0"/>
          </a:p>
          <a:p>
            <a:pPr fontAlgn="t"/>
            <a:endParaRPr lang="en-GB" dirty="0" smtClean="0"/>
          </a:p>
          <a:p>
            <a:pPr fontAlgn="t"/>
            <a:endParaRPr lang="en-GB" dirty="0" smtClean="0"/>
          </a:p>
          <a:p>
            <a:pPr fontAlgn="t"/>
            <a:endParaRPr lang="en-GB" dirty="0" smtClean="0"/>
          </a:p>
          <a:p>
            <a:pPr fontAlgn="t"/>
            <a:endParaRPr lang="en-GB" dirty="0" smtClean="0"/>
          </a:p>
          <a:p>
            <a:pPr fontAlgn="t"/>
            <a:endParaRPr lang="en-GB" dirty="0" smtClean="0"/>
          </a:p>
          <a:p>
            <a:pPr fontAlgn="t"/>
            <a:endParaRPr lang="en-GB" dirty="0" smtClean="0"/>
          </a:p>
          <a:p>
            <a:pPr fontAlgn="t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Licensing of </a:t>
            </a:r>
            <a:r>
              <a:rPr lang="en-GB" dirty="0" err="1" smtClean="0"/>
              <a:t>ebooks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Books are different to journals</a:t>
            </a:r>
          </a:p>
          <a:p>
            <a:pPr lvl="1"/>
            <a:r>
              <a:rPr lang="en-GB" dirty="0" smtClean="0"/>
              <a:t>Books are generally not sold on subscription (though book series may be sold on standing order)</a:t>
            </a:r>
          </a:p>
          <a:p>
            <a:pPr lvl="1"/>
            <a:r>
              <a:rPr lang="en-GB" dirty="0" smtClean="0"/>
              <a:t>An established journal’s content, size and even usage are relatively predictable; libraries can put a value on it before purchasing.  The journal’s brand guarantees a certain quality and coverage of a specific niche.</a:t>
            </a:r>
          </a:p>
          <a:p>
            <a:pPr lvl="1"/>
            <a:r>
              <a:rPr lang="en-GB" dirty="0" smtClean="0"/>
              <a:t>A publisher’s annual output of books is far less predictable and quality depends on authors more than publisher brands.</a:t>
            </a:r>
          </a:p>
          <a:p>
            <a:pPr lvl="1"/>
            <a:r>
              <a:rPr lang="en-GB" dirty="0" smtClean="0"/>
              <a:t>Books are purchased differently than </a:t>
            </a:r>
            <a:r>
              <a:rPr lang="en-GB" dirty="0" smtClean="0"/>
              <a:t>journals, </a:t>
            </a:r>
            <a:r>
              <a:rPr lang="en-GB" dirty="0" err="1" smtClean="0"/>
              <a:t>eg</a:t>
            </a:r>
            <a:r>
              <a:rPr lang="en-GB" dirty="0" smtClean="0"/>
              <a:t> on approval plans, etc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Why license?</a:t>
            </a:r>
          </a:p>
          <a:p>
            <a:r>
              <a:rPr lang="en-GB" dirty="0" smtClean="0"/>
              <a:t>Journal licensing – the ‘Big Deal’</a:t>
            </a:r>
          </a:p>
          <a:p>
            <a:pPr lvl="1"/>
            <a:r>
              <a:rPr lang="en-GB" dirty="0" smtClean="0"/>
              <a:t>What does the Big Deal mean for publishers?</a:t>
            </a:r>
          </a:p>
          <a:p>
            <a:pPr lvl="1"/>
            <a:r>
              <a:rPr lang="en-GB" dirty="0" smtClean="0"/>
              <a:t>What does the Big Deal mean for libraries?</a:t>
            </a:r>
          </a:p>
          <a:p>
            <a:pPr lvl="1"/>
            <a:r>
              <a:rPr lang="en-GB" dirty="0" smtClean="0"/>
              <a:t>What are the impacts on the scholarly information market?</a:t>
            </a:r>
          </a:p>
          <a:p>
            <a:pPr lvl="1"/>
            <a:r>
              <a:rPr lang="en-GB" dirty="0" smtClean="0"/>
              <a:t>Future scenarios</a:t>
            </a:r>
          </a:p>
          <a:p>
            <a:r>
              <a:rPr lang="en-GB" dirty="0" smtClean="0"/>
              <a:t>Book licensing</a:t>
            </a:r>
          </a:p>
          <a:p>
            <a:pPr lvl="1"/>
            <a:r>
              <a:rPr lang="en-GB" dirty="0" smtClean="0"/>
              <a:t>Current state</a:t>
            </a:r>
          </a:p>
          <a:p>
            <a:pPr lvl="1"/>
            <a:r>
              <a:rPr lang="en-GB" dirty="0" smtClean="0"/>
              <a:t>Why books are different to journals, and some books different to others</a:t>
            </a:r>
          </a:p>
          <a:p>
            <a:r>
              <a:rPr lang="en-GB" dirty="0" smtClean="0"/>
              <a:t>Questions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Licensing of </a:t>
            </a:r>
            <a:r>
              <a:rPr lang="en-GB" dirty="0" err="1" smtClean="0"/>
              <a:t>ebooks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Books are less homogeneous than journals</a:t>
            </a:r>
          </a:p>
          <a:p>
            <a:pPr lvl="1"/>
            <a:r>
              <a:rPr lang="en-GB" dirty="0" smtClean="0"/>
              <a:t>Scholarly reference works, </a:t>
            </a:r>
            <a:r>
              <a:rPr lang="en-GB" dirty="0" err="1" smtClean="0"/>
              <a:t>eg</a:t>
            </a:r>
            <a:r>
              <a:rPr lang="en-GB" dirty="0" smtClean="0"/>
              <a:t> Grove Music and Art, Blackwell </a:t>
            </a:r>
            <a:r>
              <a:rPr lang="en-GB" dirty="0" err="1" smtClean="0"/>
              <a:t>Encyclopedia</a:t>
            </a:r>
            <a:r>
              <a:rPr lang="en-GB" dirty="0" smtClean="0"/>
              <a:t> of Management, Oxford Companion to American Literature, handbooks, etc</a:t>
            </a:r>
          </a:p>
          <a:p>
            <a:pPr lvl="2"/>
            <a:r>
              <a:rPr lang="en-GB" dirty="0" smtClean="0"/>
              <a:t>Most such major reference works already available online though print still outsells digital</a:t>
            </a:r>
          </a:p>
          <a:p>
            <a:pPr lvl="1"/>
            <a:r>
              <a:rPr lang="en-GB" dirty="0" smtClean="0"/>
              <a:t>Text books</a:t>
            </a:r>
          </a:p>
          <a:p>
            <a:pPr lvl="2"/>
            <a:r>
              <a:rPr lang="en-GB" dirty="0" smtClean="0"/>
              <a:t>Bought primarily by students, not libraries.  Some experiments underway by major text book publishers but no proven model yet for licensing by institutions</a:t>
            </a:r>
          </a:p>
          <a:p>
            <a:pPr lvl="1"/>
            <a:r>
              <a:rPr lang="en-GB" dirty="0" smtClean="0"/>
              <a:t>Monographs</a:t>
            </a:r>
          </a:p>
          <a:p>
            <a:pPr lvl="2"/>
            <a:r>
              <a:rPr lang="en-GB" dirty="0" smtClean="0"/>
              <a:t>Most current activity in this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immature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Publishers</a:t>
            </a:r>
          </a:p>
          <a:p>
            <a:pPr lvl="1"/>
            <a:r>
              <a:rPr lang="en-GB" dirty="0" smtClean="0"/>
              <a:t>Some large publishers making most or all of monograph output available in both print and digital formats, </a:t>
            </a:r>
            <a:r>
              <a:rPr lang="en-GB" dirty="0" err="1" smtClean="0"/>
              <a:t>eg</a:t>
            </a:r>
            <a:r>
              <a:rPr lang="en-GB" dirty="0" smtClean="0"/>
              <a:t> Elsevier, Springer, Wiley; other large publishers making no monographs available in digital form yet</a:t>
            </a:r>
          </a:p>
          <a:p>
            <a:pPr lvl="1"/>
            <a:r>
              <a:rPr lang="en-GB" dirty="0" smtClean="0"/>
              <a:t>Publishers still testing different sales models, </a:t>
            </a:r>
            <a:r>
              <a:rPr lang="en-GB" dirty="0" err="1" smtClean="0"/>
              <a:t>eg</a:t>
            </a:r>
            <a:r>
              <a:rPr lang="en-GB" dirty="0" smtClean="0"/>
              <a:t> licensing of individual titles (Wiley) and licensing only in collections (</a:t>
            </a:r>
            <a:r>
              <a:rPr lang="en-GB" dirty="0" err="1" smtClean="0"/>
              <a:t>eg</a:t>
            </a:r>
            <a:r>
              <a:rPr lang="en-GB" dirty="0" smtClean="0"/>
              <a:t> Oxford Scholarship Online); publishers also testing different pricing models, </a:t>
            </a:r>
            <a:r>
              <a:rPr lang="en-GB" dirty="0" err="1" smtClean="0"/>
              <a:t>eg</a:t>
            </a:r>
            <a:r>
              <a:rPr lang="en-GB" dirty="0" smtClean="0"/>
              <a:t> site licensing at same price as print, concurrent user pricing, discounting for bulk purchases, etc</a:t>
            </a:r>
          </a:p>
          <a:p>
            <a:pPr lvl="1"/>
            <a:r>
              <a:rPr lang="en-GB" dirty="0" smtClean="0"/>
              <a:t>Models used for backlist may not be appropriate to front list</a:t>
            </a:r>
          </a:p>
          <a:p>
            <a:pPr lvl="1"/>
            <a:r>
              <a:rPr lang="en-GB" dirty="0" smtClean="0"/>
              <a:t>Publishers also testing sales channels, </a:t>
            </a:r>
            <a:r>
              <a:rPr lang="en-GB" dirty="0" err="1" smtClean="0"/>
              <a:t>eg</a:t>
            </a:r>
            <a:r>
              <a:rPr lang="en-GB" dirty="0" smtClean="0"/>
              <a:t> direct and via intermediaries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immature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Intermediaries</a:t>
            </a:r>
          </a:p>
          <a:p>
            <a:pPr lvl="1"/>
            <a:r>
              <a:rPr lang="en-GB" dirty="0" smtClean="0"/>
              <a:t>Booksellers and library suppliers still gearing up to handle </a:t>
            </a:r>
            <a:r>
              <a:rPr lang="en-GB" dirty="0" err="1" smtClean="0"/>
              <a:t>ebook</a:t>
            </a:r>
            <a:r>
              <a:rPr lang="en-GB" dirty="0" smtClean="0"/>
              <a:t> sales</a:t>
            </a:r>
          </a:p>
          <a:p>
            <a:pPr lvl="1"/>
            <a:r>
              <a:rPr lang="en-GB" dirty="0" smtClean="0"/>
              <a:t>Role of intermediaries in supply chain not clear until sales models are firmed up, </a:t>
            </a:r>
            <a:r>
              <a:rPr lang="en-GB" dirty="0" err="1" smtClean="0"/>
              <a:t>eg</a:t>
            </a:r>
            <a:r>
              <a:rPr lang="en-GB" dirty="0" smtClean="0"/>
              <a:t> individual titles (making intermediaries essential) or collections</a:t>
            </a:r>
          </a:p>
          <a:p>
            <a:pPr lvl="1"/>
            <a:r>
              <a:rPr lang="en-GB" dirty="0" smtClean="0"/>
              <a:t>Aggregators (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 err="1" smtClean="0"/>
              <a:t>MyiLibrary</a:t>
            </a:r>
            <a:r>
              <a:rPr lang="en-GB" dirty="0" smtClean="0"/>
              <a:t>, </a:t>
            </a:r>
            <a:r>
              <a:rPr lang="en-GB" dirty="0" err="1" smtClean="0"/>
              <a:t>netLibrary</a:t>
            </a:r>
            <a:r>
              <a:rPr lang="en-GB" dirty="0" smtClean="0"/>
              <a:t>, </a:t>
            </a:r>
            <a:r>
              <a:rPr lang="en-GB" dirty="0" err="1" smtClean="0"/>
              <a:t>ebrary</a:t>
            </a:r>
            <a:r>
              <a:rPr lang="en-GB" dirty="0" smtClean="0"/>
              <a:t>, etc) have had several false starts and are still testing business models, etc, with both publishers and libraries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 immature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Libraries</a:t>
            </a:r>
          </a:p>
          <a:p>
            <a:pPr lvl="1"/>
            <a:r>
              <a:rPr lang="en-GB" dirty="0" smtClean="0"/>
              <a:t>Demand from libraries is now growing.  Some, </a:t>
            </a:r>
            <a:r>
              <a:rPr lang="en-GB" dirty="0" err="1" smtClean="0"/>
              <a:t>eg</a:t>
            </a:r>
            <a:r>
              <a:rPr lang="en-GB" dirty="0" smtClean="0"/>
              <a:t> Toronto, have made a big commitment to </a:t>
            </a:r>
            <a:r>
              <a:rPr lang="en-GB" dirty="0" err="1" smtClean="0"/>
              <a:t>ebooks</a:t>
            </a:r>
            <a:r>
              <a:rPr lang="en-GB" dirty="0" smtClean="0"/>
              <a:t> based on the success of </a:t>
            </a:r>
            <a:r>
              <a:rPr lang="en-GB" dirty="0" err="1" smtClean="0"/>
              <a:t>ejournals</a:t>
            </a:r>
            <a:endParaRPr lang="en-GB" dirty="0" smtClean="0"/>
          </a:p>
          <a:p>
            <a:pPr lvl="1"/>
            <a:r>
              <a:rPr lang="en-GB" dirty="0" smtClean="0"/>
              <a:t>Some libraries buying in bulk where there is a clear cost benefit</a:t>
            </a:r>
          </a:p>
          <a:p>
            <a:pPr lvl="1"/>
            <a:r>
              <a:rPr lang="en-GB" dirty="0" smtClean="0"/>
              <a:t>Most libraries looking for more flexibility than with journals</a:t>
            </a:r>
          </a:p>
          <a:p>
            <a:pPr lvl="1"/>
            <a:r>
              <a:rPr lang="en-GB" dirty="0" smtClean="0"/>
              <a:t>No consensus yet on platforms, sales models, etc</a:t>
            </a:r>
          </a:p>
          <a:p>
            <a:pPr lvl="1"/>
            <a:r>
              <a:rPr lang="en-GB" dirty="0" smtClean="0"/>
              <a:t>General view that many publishers are not themselves yet geared up to sell </a:t>
            </a:r>
            <a:r>
              <a:rPr lang="en-GB" dirty="0" err="1" smtClean="0"/>
              <a:t>ebooks</a:t>
            </a:r>
            <a:r>
              <a:rPr lang="en-GB" dirty="0" smtClean="0"/>
              <a:t> effectively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Big Deals for </a:t>
            </a:r>
            <a:r>
              <a:rPr lang="en-GB" dirty="0" err="1" smtClean="0"/>
              <a:t>ebooks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Reference publishing will become predominantly digital</a:t>
            </a:r>
          </a:p>
          <a:p>
            <a:r>
              <a:rPr lang="en-GB" dirty="0" smtClean="0"/>
              <a:t>Monograph publishing will become largely digital, but over a longer period of time</a:t>
            </a:r>
          </a:p>
          <a:p>
            <a:r>
              <a:rPr lang="en-GB" dirty="0" smtClean="0"/>
              <a:t>Purchasing of monographs will remain selective, though there may be ‘Small Deals’ for the lists of niche publishers or for the output of larger publishers in specific disciplines</a:t>
            </a:r>
          </a:p>
          <a:p>
            <a:r>
              <a:rPr lang="en-GB" dirty="0" smtClean="0"/>
              <a:t>The future roles of aggregators, booksellers and library suppliers is unclear; much will depend on the standardisation of pricing models, terms of sale, formats and delivery platforms</a:t>
            </a:r>
          </a:p>
          <a:p>
            <a:r>
              <a:rPr lang="en-GB" dirty="0" smtClean="0"/>
              <a:t>There are not the same drivers for the Big Deal as with journals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license?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Copyright law and community norms</a:t>
            </a:r>
          </a:p>
          <a:p>
            <a:pPr lvl="1"/>
            <a:r>
              <a:rPr lang="en-GB" dirty="0" smtClean="0"/>
              <a:t>Well established in the print environment</a:t>
            </a:r>
          </a:p>
          <a:p>
            <a:pPr lvl="1"/>
            <a:r>
              <a:rPr lang="en-GB" dirty="0" smtClean="0"/>
              <a:t>‘Fair use’ and ‘Fair dealing’ well understood</a:t>
            </a:r>
          </a:p>
          <a:p>
            <a:pPr lvl="1"/>
            <a:r>
              <a:rPr lang="en-GB" dirty="0" smtClean="0"/>
              <a:t>Established practices in the print environment for ILL, copying for course packs, etc</a:t>
            </a:r>
          </a:p>
          <a:p>
            <a:pPr lvl="1"/>
            <a:r>
              <a:rPr lang="en-GB" dirty="0" smtClean="0"/>
              <a:t>Digital copying, storage and transmission much easier, less visible</a:t>
            </a:r>
          </a:p>
          <a:p>
            <a:pPr lvl="1"/>
            <a:r>
              <a:rPr lang="en-GB" dirty="0" smtClean="0"/>
              <a:t>Digital publishing ahead of copyright legislation</a:t>
            </a:r>
          </a:p>
          <a:p>
            <a:pPr lvl="1"/>
            <a:r>
              <a:rPr lang="en-GB" dirty="0" smtClean="0"/>
              <a:t>Licensing long accepted for databases, other electronic resources, software, etc</a:t>
            </a:r>
          </a:p>
          <a:p>
            <a:pPr lvl="1"/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license?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Pushing at the boundaries</a:t>
            </a:r>
          </a:p>
          <a:p>
            <a:pPr lvl="1"/>
            <a:r>
              <a:rPr lang="en-GB" dirty="0" smtClean="0"/>
              <a:t>Cornell University E-Reserves</a:t>
            </a:r>
          </a:p>
          <a:p>
            <a:pPr lvl="2"/>
            <a:r>
              <a:rPr lang="en-GB" dirty="0" smtClean="0">
                <a:hlinkClick r:id="rId3"/>
              </a:rPr>
              <a:t>http://www.copyright.cornell.edu/policy/Copyright_Guidelines.pdf</a:t>
            </a:r>
            <a:endParaRPr lang="en-GB" dirty="0" smtClean="0"/>
          </a:p>
          <a:p>
            <a:pPr lvl="1"/>
            <a:r>
              <a:rPr lang="en-GB" dirty="0" err="1" smtClean="0"/>
              <a:t>Subito</a:t>
            </a:r>
            <a:endParaRPr lang="en-GB" dirty="0" smtClean="0"/>
          </a:p>
          <a:p>
            <a:pPr lvl="1"/>
            <a:r>
              <a:rPr lang="en-GB" dirty="0" smtClean="0"/>
              <a:t>BL Direct</a:t>
            </a:r>
          </a:p>
          <a:p>
            <a:pPr lvl="1"/>
            <a:r>
              <a:rPr lang="en-GB" dirty="0" smtClean="0"/>
              <a:t>Piracy and fraud</a:t>
            </a:r>
          </a:p>
          <a:p>
            <a:r>
              <a:rPr lang="en-GB" dirty="0" smtClean="0"/>
              <a:t>SERU</a:t>
            </a:r>
          </a:p>
          <a:p>
            <a:pPr lvl="1"/>
            <a:r>
              <a:rPr lang="en-GB" dirty="0" smtClean="0"/>
              <a:t>‘Shared Electronic Resource Understanding’ – NISO initiative</a:t>
            </a:r>
          </a:p>
          <a:p>
            <a:pPr lvl="1"/>
            <a:r>
              <a:rPr lang="en-GB" dirty="0" smtClean="0">
                <a:hlinkClick r:id="rId4"/>
              </a:rPr>
              <a:t>http://www.niso.org/workshops/seru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Journal licensing and the Big Deal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</a:p>
          <a:p>
            <a:pPr lvl="1"/>
            <a:r>
              <a:rPr lang="en-GB" dirty="0" smtClean="0"/>
              <a:t>State-wide and consortium licensing in the USA of databases, especially aggregated journal databases</a:t>
            </a:r>
          </a:p>
          <a:p>
            <a:pPr lvl="1"/>
            <a:r>
              <a:rPr lang="en-GB" dirty="0" smtClean="0"/>
              <a:t>Licensing in the UK, Australia etc of full-text databases</a:t>
            </a:r>
          </a:p>
          <a:p>
            <a:pPr lvl="1"/>
            <a:r>
              <a:rPr lang="en-GB" dirty="0" smtClean="0"/>
              <a:t>JISC and the </a:t>
            </a:r>
            <a:r>
              <a:rPr lang="en-GB" dirty="0" err="1" smtClean="0"/>
              <a:t>NESLi</a:t>
            </a:r>
            <a:r>
              <a:rPr lang="en-GB" dirty="0" smtClean="0"/>
              <a:t> (National Electronic Site Licence) agreement</a:t>
            </a:r>
          </a:p>
          <a:p>
            <a:r>
              <a:rPr lang="en-GB" dirty="0" smtClean="0"/>
              <a:t>Current take-up</a:t>
            </a:r>
          </a:p>
          <a:p>
            <a:pPr lvl="1"/>
            <a:r>
              <a:rPr lang="en-GB" dirty="0" smtClean="0"/>
              <a:t>Licensing of the Big Deal is the rule, not the exception</a:t>
            </a:r>
          </a:p>
          <a:p>
            <a:pPr lvl="1"/>
            <a:r>
              <a:rPr lang="en-GB" dirty="0" smtClean="0"/>
              <a:t>Elsevier Big Deal with 90% of ARLs; Wiley 83%; Springer 77% (</a:t>
            </a:r>
            <a:r>
              <a:rPr lang="en-GB" dirty="0" smtClean="0">
                <a:hlinkClick r:id="rId3"/>
              </a:rPr>
              <a:t>http://www.uksg.org/sites/uksg.org/files/jill_emery_rick_anderson.pps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Similar levels of penetration throughout the library world</a:t>
            </a:r>
          </a:p>
          <a:p>
            <a:pPr lvl="1"/>
            <a:r>
              <a:rPr lang="en-GB" dirty="0" smtClean="0"/>
              <a:t>Similar licensing to Government, commerce, hospitals,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Journal licensing and the Big Deal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Some notable exceptions</a:t>
            </a:r>
          </a:p>
          <a:p>
            <a:pPr lvl="1"/>
            <a:r>
              <a:rPr lang="en-GB" dirty="0" smtClean="0"/>
              <a:t>Stanford, Wisconsin-Madison...</a:t>
            </a:r>
          </a:p>
          <a:p>
            <a:r>
              <a:rPr lang="en-GB" dirty="0" smtClean="0"/>
              <a:t>Several flavours of the Big Deal</a:t>
            </a:r>
          </a:p>
          <a:p>
            <a:pPr lvl="1"/>
            <a:r>
              <a:rPr lang="en-GB" dirty="0" smtClean="0"/>
              <a:t>Wide variety of licensing options available</a:t>
            </a:r>
          </a:p>
          <a:p>
            <a:pPr lvl="1"/>
            <a:r>
              <a:rPr lang="en-GB" dirty="0" smtClean="0"/>
              <a:t>Different deals from different publishers</a:t>
            </a:r>
          </a:p>
          <a:p>
            <a:pPr lvl="1"/>
            <a:r>
              <a:rPr lang="en-GB" dirty="0" smtClean="0"/>
              <a:t>Leasing v. perpetual rights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publishers offer a Big Deal?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Why do publishers...</a:t>
            </a:r>
          </a:p>
          <a:p>
            <a:pPr lvl="1"/>
            <a:r>
              <a:rPr lang="en-GB" dirty="0" smtClean="0"/>
              <a:t>Encourage libraries to benefit from lower annual price increases on their journal subscriptions?</a:t>
            </a:r>
          </a:p>
          <a:p>
            <a:pPr lvl="1"/>
            <a:r>
              <a:rPr lang="en-GB" dirty="0" smtClean="0"/>
              <a:t>Tie themselves into multi-year deals which limit their ability to sell new subscriptions and increase prices?</a:t>
            </a:r>
          </a:p>
          <a:p>
            <a:pPr lvl="1"/>
            <a:r>
              <a:rPr lang="en-GB" dirty="0" smtClean="0"/>
              <a:t>License very large packages of journals at huge discounts on their list prices?</a:t>
            </a:r>
          </a:p>
          <a:p>
            <a:pPr lvl="1"/>
            <a:r>
              <a:rPr lang="en-GB" dirty="0" smtClean="0"/>
              <a:t>Increase their sales and marketing costs to promote and sell the Big Deal?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publishers offer a Big Deal?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Stability and predictability of income</a:t>
            </a:r>
          </a:p>
          <a:p>
            <a:r>
              <a:rPr lang="en-GB" dirty="0" smtClean="0"/>
              <a:t>Better renewal rates</a:t>
            </a:r>
          </a:p>
          <a:p>
            <a:r>
              <a:rPr lang="en-GB" dirty="0" smtClean="0"/>
              <a:t>Income growth through licensing of additional access</a:t>
            </a:r>
          </a:p>
          <a:p>
            <a:pPr lvl="1"/>
            <a:r>
              <a:rPr lang="en-GB" dirty="0" smtClean="0"/>
              <a:t>Packages, collections, tokens, etc</a:t>
            </a:r>
          </a:p>
          <a:p>
            <a:r>
              <a:rPr lang="en-GB" dirty="0" smtClean="0"/>
              <a:t>Wider reach and readership through additional licensing</a:t>
            </a:r>
          </a:p>
          <a:p>
            <a:r>
              <a:rPr lang="en-GB" dirty="0" smtClean="0"/>
              <a:t>Greater usage of non-core journals</a:t>
            </a:r>
          </a:p>
          <a:p>
            <a:r>
              <a:rPr lang="en-GB" dirty="0" smtClean="0"/>
              <a:t>Improved Impact Factor - possibly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publishers offer a Big Deal?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Sources of journal income</a:t>
            </a:r>
          </a:p>
          <a:p>
            <a:pPr lvl="1"/>
            <a:r>
              <a:rPr lang="en-GB" dirty="0" smtClean="0"/>
              <a:t>Institutional subscriptions and licensing</a:t>
            </a:r>
          </a:p>
          <a:p>
            <a:pPr lvl="1"/>
            <a:r>
              <a:rPr lang="en-GB" dirty="0" smtClean="0"/>
              <a:t>Personal subscriptions</a:t>
            </a:r>
          </a:p>
          <a:p>
            <a:pPr lvl="1"/>
            <a:r>
              <a:rPr lang="en-GB" dirty="0" smtClean="0"/>
              <a:t>Member subscriptions</a:t>
            </a:r>
          </a:p>
          <a:p>
            <a:pPr lvl="1"/>
            <a:r>
              <a:rPr lang="en-GB" dirty="0" smtClean="0"/>
              <a:t>Advertising, supplements, reprints, etc</a:t>
            </a:r>
          </a:p>
          <a:p>
            <a:pPr lvl="1"/>
            <a:r>
              <a:rPr lang="en-GB" dirty="0" smtClean="0"/>
              <a:t>Secondary rights</a:t>
            </a:r>
          </a:p>
          <a:p>
            <a:pPr lvl="1"/>
            <a:r>
              <a:rPr lang="en-GB" dirty="0" err="1" smtClean="0"/>
              <a:t>Backfiles</a:t>
            </a:r>
            <a:r>
              <a:rPr lang="en-GB" dirty="0" smtClean="0"/>
              <a:t> sales</a:t>
            </a:r>
          </a:p>
          <a:p>
            <a:pPr lvl="1"/>
            <a:r>
              <a:rPr lang="en-GB" dirty="0" smtClean="0"/>
              <a:t>Back issues sales</a:t>
            </a:r>
          </a:p>
          <a:p>
            <a:pPr lvl="1"/>
            <a:r>
              <a:rPr lang="en-GB" dirty="0" smtClean="0"/>
              <a:t>PPV</a:t>
            </a:r>
          </a:p>
          <a:p>
            <a:pPr lvl="1"/>
            <a:r>
              <a:rPr lang="en-GB" dirty="0" smtClean="0"/>
              <a:t>Page charges, etc</a:t>
            </a:r>
          </a:p>
          <a:p>
            <a:pPr lvl="1"/>
            <a:r>
              <a:rPr lang="en-GB" dirty="0" smtClean="0"/>
              <a:t>Pay-to-publish fees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562</TotalTime>
  <Words>1794</Words>
  <Application>Microsoft Office PowerPoint</Application>
  <PresentationFormat>On-screen Show (4:3)</PresentationFormat>
  <Paragraphs>268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Origin</vt:lpstr>
      <vt:lpstr>Publishers, Libraries and the Licensing  of eJournals and eBooks </vt:lpstr>
      <vt:lpstr>Agenda</vt:lpstr>
      <vt:lpstr>Why license?</vt:lpstr>
      <vt:lpstr>Why license?</vt:lpstr>
      <vt:lpstr>Journal licensing and the Big Deal</vt:lpstr>
      <vt:lpstr>Journal licensing and the Big Deal</vt:lpstr>
      <vt:lpstr>Why do publishers offer a Big Deal?</vt:lpstr>
      <vt:lpstr>Why do publishers offer a Big Deal?</vt:lpstr>
      <vt:lpstr>Why do publishers offer a Big Deal?</vt:lpstr>
      <vt:lpstr>Two notional (and simplified) journal income models</vt:lpstr>
      <vt:lpstr>Why do libraries take up the Big Deal?</vt:lpstr>
      <vt:lpstr>Why do libraries take up the Big Deal?</vt:lpstr>
      <vt:lpstr>ARL Statistics 2005-2006</vt:lpstr>
      <vt:lpstr>UK Library Statistics.  2007 Update.</vt:lpstr>
      <vt:lpstr>Does the Big Deal offer good value to libraries?</vt:lpstr>
      <vt:lpstr>Impacts on the market</vt:lpstr>
      <vt:lpstr>Longer-term issues</vt:lpstr>
      <vt:lpstr>The UC way forward...</vt:lpstr>
      <vt:lpstr>Licensing of ebooks</vt:lpstr>
      <vt:lpstr>Licensing of ebooks</vt:lpstr>
      <vt:lpstr>An immature market</vt:lpstr>
      <vt:lpstr>An immature market</vt:lpstr>
      <vt:lpstr>An immature market</vt:lpstr>
      <vt:lpstr>Big Deals for ebooks?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</dc:creator>
  <cp:lastModifiedBy>Steve</cp:lastModifiedBy>
  <cp:revision>48</cp:revision>
  <dcterms:created xsi:type="dcterms:W3CDTF">2008-06-16T09:14:33Z</dcterms:created>
  <dcterms:modified xsi:type="dcterms:W3CDTF">2008-06-17T14:18:50Z</dcterms:modified>
</cp:coreProperties>
</file>